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5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73" r:id="rId10"/>
    <p:sldId id="268" r:id="rId11"/>
    <p:sldId id="271" r:id="rId12"/>
    <p:sldId id="272" r:id="rId13"/>
    <p:sldId id="260" r:id="rId14"/>
  </p:sldIdLst>
  <p:sldSz cx="9144000" cy="6858000" type="screen4x3"/>
  <p:notesSz cx="6858000" cy="9144000"/>
  <p:custDataLst>
    <p:tags r:id="rId1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3A7"/>
    <a:srgbClr val="C4262E"/>
    <a:srgbClr val="000000"/>
    <a:srgbClr val="FECB00"/>
    <a:srgbClr val="E98300"/>
    <a:srgbClr val="ED9C33"/>
    <a:srgbClr val="F4C180"/>
    <a:srgbClr val="B6A7C8"/>
    <a:srgbClr val="DC7D82"/>
    <a:srgbClr val="988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18" d="100"/>
          <a:sy n="118" d="100"/>
        </p:scale>
        <p:origin x="-1434" y="-24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0EC7-46DB-4147-8341-4B6E88BA991B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3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0EC7-46DB-4147-8341-4B6E88BA991B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028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0EC7-46DB-4147-8341-4B6E88BA991B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68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36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0EC7-46DB-4147-8341-4B6E88BA991B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793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73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33489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0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images.google.co.in/imgres?imgurl=http://dailycontributor.com/wp-content/uploads/2009/03/united-technologies-job-cuts.jpg&amp;imgrefurl=http://dailycontributor.com/united-technologies-to-cut-11600-jobs-worldwide/3835/&amp;usg=__cJ3ju7cgsITGIFInqdBQV-SddWg=&amp;h=301&amp;w=354&amp;sz=50&amp;hl=en&amp;start=3&amp;sig2=GemIzNSnm8C-K6teg-FnVA&amp;tbnid=kSsYFP-ExESz_M:&amp;tbnh=103&amp;tbnw=121&amp;prev=/images?q=United+Technologies&amp;gbv=2&amp;hl=en&amp;ei=PzhMS-juCdfM-Qblk-yPDQ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Upravljanje energijom prema normi </a:t>
            </a:r>
            <a:r>
              <a:rPr lang="hr-HR" dirty="0" smtClean="0"/>
              <a:t>     ISO </a:t>
            </a:r>
            <a:r>
              <a:rPr lang="hr-HR" dirty="0"/>
              <a:t>50001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Franjo </a:t>
            </a:r>
            <a:r>
              <a:rPr lang="hr-HR" dirty="0" err="1" smtClean="0"/>
              <a:t>Potak</a:t>
            </a:r>
            <a:endParaRPr lang="hr-HR" dirty="0" smtClean="0"/>
          </a:p>
          <a:p>
            <a:r>
              <a:rPr lang="hr-HR" dirty="0" err="1"/>
              <a:t>Det</a:t>
            </a:r>
            <a:r>
              <a:rPr lang="hr-HR" dirty="0"/>
              <a:t> </a:t>
            </a:r>
            <a:r>
              <a:rPr lang="hr-HR" dirty="0" err="1"/>
              <a:t>Norske</a:t>
            </a:r>
            <a:r>
              <a:rPr lang="hr-HR" dirty="0"/>
              <a:t> </a:t>
            </a:r>
            <a:r>
              <a:rPr lang="hr-HR" dirty="0" err="1"/>
              <a:t>Veritas</a:t>
            </a:r>
            <a:r>
              <a:rPr lang="hr-HR" dirty="0"/>
              <a:t> </a:t>
            </a:r>
            <a:r>
              <a:rPr lang="hr-HR" dirty="0" err="1"/>
              <a:t>Adriatica</a:t>
            </a:r>
            <a:r>
              <a:rPr lang="hr-HR" dirty="0"/>
              <a:t> d.o.o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Osijek, 2015-04-29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76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Kako smanjiti globalno zatopljenje?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4" y="1696311"/>
            <a:ext cx="8413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6" y="1268414"/>
            <a:ext cx="53641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19" y="5445224"/>
            <a:ext cx="152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Zaključak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4"/>
            <a:ext cx="8785671" cy="4724400"/>
          </a:xfrm>
        </p:spPr>
        <p:txBody>
          <a:bodyPr/>
          <a:lstStyle/>
          <a:p>
            <a:r>
              <a:rPr lang="hr-HR" sz="2000" dirty="0" smtClean="0">
                <a:solidFill>
                  <a:srgbClr val="0070C0"/>
                </a:solidFill>
              </a:rPr>
              <a:t>Možemo li štedjeti energiju ako ne mjerimo potrošnju?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70C0"/>
                </a:solidFill>
              </a:rPr>
              <a:t>	</a:t>
            </a:r>
            <a:r>
              <a:rPr lang="hr-HR" sz="2000" dirty="0" smtClean="0">
                <a:solidFill>
                  <a:srgbClr val="0070C0"/>
                </a:solidFill>
              </a:rPr>
              <a:t>		kW/kg, l/km, kg/h, …</a:t>
            </a:r>
          </a:p>
          <a:p>
            <a:endParaRPr lang="hr-HR" sz="2000" dirty="0" smtClean="0">
              <a:solidFill>
                <a:srgbClr val="0070C0"/>
              </a:solidFill>
            </a:endParaRPr>
          </a:p>
          <a:p>
            <a:r>
              <a:rPr lang="hr-HR" sz="2000" dirty="0" smtClean="0">
                <a:solidFill>
                  <a:srgbClr val="0070C0"/>
                </a:solidFill>
              </a:rPr>
              <a:t>Provesti Energetski pregled (za neke tvrtke obvezan)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Utvrditi mjesta najveće potrošnje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Izraditi programe smanjenja potrošnje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Pratiti realizaciju programa (nadzor, interni </a:t>
            </a:r>
            <a:r>
              <a:rPr lang="hr-HR" sz="2000" dirty="0" err="1" smtClean="0">
                <a:solidFill>
                  <a:srgbClr val="0070C0"/>
                </a:solidFill>
              </a:rPr>
              <a:t>audit</a:t>
            </a:r>
            <a:r>
              <a:rPr lang="hr-HR" sz="2000" dirty="0" smtClean="0">
                <a:solidFill>
                  <a:srgbClr val="0070C0"/>
                </a:solidFill>
              </a:rPr>
              <a:t>, vanjski </a:t>
            </a:r>
            <a:r>
              <a:rPr lang="hr-HR" sz="2000" dirty="0" err="1" smtClean="0">
                <a:solidFill>
                  <a:srgbClr val="0070C0"/>
                </a:solidFill>
              </a:rPr>
              <a:t>audit</a:t>
            </a:r>
            <a:r>
              <a:rPr lang="hr-HR" sz="20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Uštedu uložiti u daljnje smanjenje potrošnje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Certifikacija</a:t>
            </a: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 Nepristrana potvrda brige</a:t>
            </a: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 Kontinuirano poboljšanje</a:t>
            </a:r>
          </a:p>
          <a:p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pic>
        <p:nvPicPr>
          <p:cNvPr id="4098" name="Picture 2" descr="C:\Users\frapo\AppData\Local\Microsoft\Windows\Temporary Internet Files\Content.IE5\Z6AB275Q\gold-coins-pi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3417"/>
            <a:ext cx="1997968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0.00469 -0.00185 -0.0066 -0.00416 -0.0118 -0.00509 C -0.0158 -0.01087 -0.01111 -0.00509 -0.01857 -0.01041 C -0.02604 -0.01597 -0.03333 -0.02013 -0.04114 -0.02476 C -0.05694 -0.03449 -0.07291 -0.04259 -0.08923 -0.05092 C -0.09375 -0.05324 -0.09844 -0.05509 -0.10295 -0.0574 C -0.10781 -0.05972 -0.10937 -0.06273 -0.11475 -0.06388 C -0.12708 -0.07384 -0.14236 -0.07893 -0.1559 -0.08611 C -0.15868 -0.09004 -0.1618 -0.08981 -0.16562 -0.09143 C -0.17066 -0.09351 -0.175 -0.09745 -0.18038 -0.0993 C -0.20347 -0.11921 -0.22621 -0.14097 -0.25104 -0.15671 C -0.26875 -0.18148 -0.29878 -0.1912 -0.30677 -0.22731 C -0.30781 -0.23773 -0.30798 -0.24259 -0.31562 -0.2456 C -0.3184 -0.2493 -0.32274 -0.25208 -0.32639 -0.25347 C -0.32986 -0.2581 -0.33489 -0.25925 -0.33732 -0.26527 " pathEditMode="relative" ptsTypes="ffffffffffffffA">
                                      <p:cBhvr>
                                        <p:cTn id="5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pozornosti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Franjo </a:t>
            </a:r>
            <a:r>
              <a:rPr lang="hr-HR" dirty="0" err="1" smtClean="0"/>
              <a:t>Potak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smtClean="0"/>
              <a:t>franjo.potak@dnvgl.com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dirty="0" smtClean="0"/>
              <a:t>+ 385 91 132 8002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Zašto tvrtke uvode ISO 50001:2011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4744"/>
            <a:ext cx="8435280" cy="3024336"/>
          </a:xfrm>
        </p:spPr>
        <p:txBody>
          <a:bodyPr/>
          <a:lstStyle/>
          <a:p>
            <a:endParaRPr lang="hr-HR" sz="2000" dirty="0" smtClean="0">
              <a:solidFill>
                <a:srgbClr val="0070C0"/>
              </a:solidFill>
            </a:endParaRPr>
          </a:p>
          <a:p>
            <a:r>
              <a:rPr lang="hr-HR" sz="2000" dirty="0" smtClean="0">
                <a:solidFill>
                  <a:srgbClr val="0070C0"/>
                </a:solidFill>
              </a:rPr>
              <a:t>Redukcija/kontrola </a:t>
            </a:r>
            <a:r>
              <a:rPr lang="hr-HR" sz="2000" dirty="0">
                <a:solidFill>
                  <a:srgbClr val="0070C0"/>
                </a:solidFill>
              </a:rPr>
              <a:t>troškova (80</a:t>
            </a:r>
            <a:r>
              <a:rPr lang="hr-HR" sz="2000" dirty="0" smtClean="0">
                <a:solidFill>
                  <a:srgbClr val="0070C0"/>
                </a:solidFill>
              </a:rPr>
              <a:t>%)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Zaštita </a:t>
            </a:r>
            <a:r>
              <a:rPr lang="hr-HR" sz="2000" dirty="0">
                <a:solidFill>
                  <a:srgbClr val="0070C0"/>
                </a:solidFill>
              </a:rPr>
              <a:t>okoliša (35</a:t>
            </a:r>
            <a:r>
              <a:rPr lang="hr-HR" sz="2000" dirty="0" smtClean="0">
                <a:solidFill>
                  <a:srgbClr val="0070C0"/>
                </a:solidFill>
              </a:rPr>
              <a:t>%)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Poboljšanje </a:t>
            </a:r>
            <a:r>
              <a:rPr lang="hr-HR" sz="2000" dirty="0">
                <a:solidFill>
                  <a:srgbClr val="0070C0"/>
                </a:solidFill>
              </a:rPr>
              <a:t>reputacije tvrtke (28</a:t>
            </a:r>
            <a:r>
              <a:rPr lang="hr-HR" sz="2000" dirty="0" smtClean="0">
                <a:solidFill>
                  <a:srgbClr val="0070C0"/>
                </a:solidFill>
              </a:rPr>
              <a:t>%)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</a:t>
            </a:r>
            <a:r>
              <a:rPr lang="vi-VN" sz="2000" dirty="0" smtClean="0">
                <a:solidFill>
                  <a:srgbClr val="0070C0"/>
                </a:solidFill>
              </a:rPr>
              <a:t>sklađivanje </a:t>
            </a:r>
            <a:r>
              <a:rPr lang="vi-VN" sz="2000" dirty="0">
                <a:solidFill>
                  <a:srgbClr val="0070C0"/>
                </a:solidFill>
              </a:rPr>
              <a:t>sa sektorskom najboljom praksom/normom (24</a:t>
            </a:r>
            <a:r>
              <a:rPr lang="vi-VN" sz="2000" dirty="0" smtClean="0">
                <a:solidFill>
                  <a:srgbClr val="0070C0"/>
                </a:solidFill>
              </a:rPr>
              <a:t>%)</a:t>
            </a:r>
            <a:endParaRPr lang="hr-HR" sz="2000" dirty="0" smtClean="0">
              <a:solidFill>
                <a:srgbClr val="0070C0"/>
              </a:solidFill>
            </a:endParaRPr>
          </a:p>
          <a:p>
            <a:r>
              <a:rPr lang="hr-HR" sz="2000" dirty="0" smtClean="0">
                <a:solidFill>
                  <a:srgbClr val="0070C0"/>
                </a:solidFill>
              </a:rPr>
              <a:t>K</a:t>
            </a:r>
            <a:r>
              <a:rPr lang="nn-NO" sz="2000" dirty="0" err="1" smtClean="0">
                <a:solidFill>
                  <a:srgbClr val="0070C0"/>
                </a:solidFill>
              </a:rPr>
              <a:t>onzistentnost</a:t>
            </a:r>
            <a:r>
              <a:rPr lang="nn-NO" sz="2000" dirty="0" smtClean="0">
                <a:solidFill>
                  <a:srgbClr val="0070C0"/>
                </a:solidFill>
              </a:rPr>
              <a:t> </a:t>
            </a:r>
            <a:r>
              <a:rPr lang="nn-NO" sz="2000" dirty="0">
                <a:solidFill>
                  <a:srgbClr val="0070C0"/>
                </a:solidFill>
              </a:rPr>
              <a:t>s </a:t>
            </a:r>
            <a:r>
              <a:rPr lang="nn-NO" sz="2000" dirty="0" err="1">
                <a:solidFill>
                  <a:srgbClr val="0070C0"/>
                </a:solidFill>
              </a:rPr>
              <a:t>lokalnom</a:t>
            </a:r>
            <a:r>
              <a:rPr lang="nn-NO" sz="2000" dirty="0">
                <a:solidFill>
                  <a:srgbClr val="0070C0"/>
                </a:solidFill>
              </a:rPr>
              <a:t> </a:t>
            </a:r>
            <a:r>
              <a:rPr lang="nn-NO" sz="2000" dirty="0" err="1" smtClean="0">
                <a:solidFill>
                  <a:srgbClr val="0070C0"/>
                </a:solidFill>
              </a:rPr>
              <a:t>korporativnom</a:t>
            </a:r>
            <a:r>
              <a:rPr lang="nn-NO" sz="2000" dirty="0" smtClean="0">
                <a:solidFill>
                  <a:srgbClr val="0070C0"/>
                </a:solidFill>
              </a:rPr>
              <a:t> </a:t>
            </a:r>
            <a:r>
              <a:rPr lang="nn-NO" sz="2000" dirty="0" err="1">
                <a:solidFill>
                  <a:srgbClr val="0070C0"/>
                </a:solidFill>
              </a:rPr>
              <a:t>kulturom</a:t>
            </a:r>
            <a:r>
              <a:rPr lang="nn-NO" sz="2000" dirty="0">
                <a:solidFill>
                  <a:srgbClr val="0070C0"/>
                </a:solidFill>
              </a:rPr>
              <a:t> (18</a:t>
            </a:r>
            <a:r>
              <a:rPr lang="nn-NO" sz="2000" dirty="0" smtClean="0">
                <a:solidFill>
                  <a:srgbClr val="0070C0"/>
                </a:solidFill>
              </a:rPr>
              <a:t>%)</a:t>
            </a:r>
            <a:endParaRPr lang="hr-HR" sz="2000" dirty="0" smtClean="0">
              <a:solidFill>
                <a:srgbClr val="0070C0"/>
              </a:solidFill>
            </a:endParaRPr>
          </a:p>
          <a:p>
            <a:r>
              <a:rPr lang="hr-HR" sz="2000" dirty="0" smtClean="0">
                <a:solidFill>
                  <a:srgbClr val="0070C0"/>
                </a:solidFill>
              </a:rPr>
              <a:t>U</a:t>
            </a:r>
            <a:r>
              <a:rPr lang="vi-VN" sz="2000" dirty="0" smtClean="0">
                <a:solidFill>
                  <a:srgbClr val="0070C0"/>
                </a:solidFill>
              </a:rPr>
              <a:t>sklađenje </a:t>
            </a:r>
            <a:r>
              <a:rPr lang="vi-VN" sz="2000" dirty="0">
                <a:solidFill>
                  <a:srgbClr val="0070C0"/>
                </a:solidFill>
              </a:rPr>
              <a:t>sa zakonskim </a:t>
            </a:r>
            <a:r>
              <a:rPr lang="vi-VN" sz="2000" dirty="0" smtClean="0">
                <a:solidFill>
                  <a:srgbClr val="0070C0"/>
                </a:solidFill>
              </a:rPr>
              <a:t>zahtjevima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vi-VN" sz="2000" dirty="0" smtClean="0">
                <a:solidFill>
                  <a:srgbClr val="0070C0"/>
                </a:solidFill>
              </a:rPr>
              <a:t>(15%)</a:t>
            </a:r>
            <a:endParaRPr lang="hr-HR" sz="2000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7566" y="5890465"/>
            <a:ext cx="843528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hr-HR" dirty="0" smtClean="0"/>
              <a:t>Prema istraživanju DNV GL-a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6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Zašto norma ISO 50001 kada imamo ISO 14001?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63" y="1352178"/>
            <a:ext cx="8641656" cy="4724400"/>
          </a:xfrm>
        </p:spPr>
        <p:txBody>
          <a:bodyPr/>
          <a:lstStyle/>
          <a:p>
            <a:r>
              <a:rPr lang="hr-HR" sz="2000" dirty="0" smtClean="0">
                <a:solidFill>
                  <a:srgbClr val="0070C0"/>
                </a:solidFill>
              </a:rPr>
              <a:t>Energija je prepoznata kao aspekt u mnogim tvrtkama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Nedovoljno fokusiranje na energiju prilikom postavljanja ciljeva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Planiranje i praćenje potrošnje energije nije u fokusu</a:t>
            </a:r>
            <a:endParaRPr lang="hr-HR" sz="20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frapo\AppData\Local\Microsoft\Windows\Temporary Internet Files\Content.IE5\O9C164HZ\ve_anthro-comic08-was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7" y="3038268"/>
            <a:ext cx="2756917" cy="27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apo\AppData\Local\Microsoft\Windows\Temporary Internet Files\Content.IE5\ANHIUHXB\j0437369[1]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4378"/>
            <a:ext cx="2048222" cy="20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rapo\AppData\Local\Microsoft\Windows\Temporary Internet Files\Content.IE5\ANHIUHXB\0511-0709-1916-4433_Ecological_Waste_clipart_imag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44" y="3140968"/>
            <a:ext cx="3314128" cy="28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ISO </a:t>
            </a:r>
            <a:r>
              <a:rPr lang="hr-HR" dirty="0" smtClean="0"/>
              <a:t>istraživanja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261"/>
            <a:ext cx="8229600" cy="4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6301" y="3244334"/>
            <a:ext cx="159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Globalna korist</a:t>
            </a:r>
          </a:p>
        </p:txBody>
      </p:sp>
    </p:spTree>
    <p:extLst>
      <p:ext uri="{BB962C8B-B14F-4D97-AF65-F5344CB8AC3E}">
        <p14:creationId xmlns:p14="http://schemas.microsoft.com/office/powerpoint/2010/main" val="8898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Broj certifikata prema normi ISO 50001:2011 prema ISO </a:t>
            </a:r>
            <a:r>
              <a:rPr lang="hr-HR" sz="2400" dirty="0" err="1" smtClean="0"/>
              <a:t>Survey</a:t>
            </a:r>
            <a:r>
              <a:rPr lang="hr-HR" sz="2400" dirty="0" smtClean="0"/>
              <a:t> u 2013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22" y="1156958"/>
            <a:ext cx="8641656" cy="49400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hr-HR" sz="2000" dirty="0" smtClean="0">
              <a:solidFill>
                <a:srgbClr val="0070C0"/>
              </a:solidFill>
            </a:endParaRPr>
          </a:p>
          <a:p>
            <a:pPr marL="198000" lvl="1" indent="0">
              <a:buNone/>
            </a:pPr>
            <a:endParaRPr lang="hr-HR" sz="2400" b="1" dirty="0" smtClean="0">
              <a:solidFill>
                <a:srgbClr val="0070C0"/>
              </a:solidFill>
            </a:endParaRPr>
          </a:p>
          <a:p>
            <a:pPr marL="198000" lvl="1" indent="0">
              <a:buNone/>
            </a:pPr>
            <a:r>
              <a:rPr lang="hr-HR" sz="2400" b="1" dirty="0" smtClean="0">
                <a:solidFill>
                  <a:srgbClr val="0070C0"/>
                </a:solidFill>
              </a:rPr>
              <a:t>    Svijet 		4.826</a:t>
            </a:r>
          </a:p>
          <a:p>
            <a:pPr marL="198000" lvl="1" indent="0">
              <a:buNone/>
            </a:pPr>
            <a:endParaRPr lang="hr-HR" sz="2400" b="1" dirty="0" smtClean="0">
              <a:solidFill>
                <a:srgbClr val="0070C0"/>
              </a:solidFill>
            </a:endParaRPr>
          </a:p>
          <a:p>
            <a:pPr marL="198000" lvl="1" indent="0">
              <a:buNone/>
            </a:pP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</a:rPr>
              <a:t>   Europa 	3.957</a:t>
            </a:r>
          </a:p>
          <a:p>
            <a:pPr marL="198000" lvl="1" indent="0">
              <a:buNone/>
            </a:pPr>
            <a:endParaRPr lang="hr-HR" sz="2400" b="1" dirty="0" smtClean="0">
              <a:solidFill>
                <a:srgbClr val="0070C0"/>
              </a:solidFill>
            </a:endParaRPr>
          </a:p>
          <a:p>
            <a:pPr marL="198000" lvl="1" indent="0">
              <a:buNone/>
            </a:pP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</a:rPr>
              <a:t>   Njemačka	2.477</a:t>
            </a:r>
          </a:p>
          <a:p>
            <a:pPr marL="198000" lvl="1" indent="0">
              <a:buNone/>
            </a:pPr>
            <a:endParaRPr lang="hr-HR" sz="2400" b="1" dirty="0" smtClean="0">
              <a:solidFill>
                <a:srgbClr val="0070C0"/>
              </a:solidFill>
            </a:endParaRPr>
          </a:p>
          <a:p>
            <a:pPr marL="198000" lvl="1" indent="0">
              <a:buNone/>
            </a:pP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</a:rPr>
              <a:t>   Hrvatska 	       6</a:t>
            </a: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80271" cy="43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Zahtjevi norme ISO 50001:2011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6" y="1600200"/>
            <a:ext cx="7017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17" y="4005064"/>
            <a:ext cx="4752529" cy="21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Planiranje i praćenje potrošnje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>
                <a:solidFill>
                  <a:srgbClr val="0070C0"/>
                </a:solidFill>
              </a:rPr>
              <a:t>Energetski pregled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Uspostava energetske osnovice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Prepoznavanje značajne potrošnje (prilika)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Uspostava ciljeva i programa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Praćenje realizacije ciljeva i programa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Korekcije i korektivne radnje u slučaju odstupanja</a:t>
            </a:r>
          </a:p>
          <a:p>
            <a:r>
              <a:rPr lang="hr-HR" sz="2000" b="1" dirty="0" smtClean="0">
                <a:solidFill>
                  <a:srgbClr val="0070C0"/>
                </a:solidFill>
              </a:rPr>
              <a:t>Neprekidno poboljšavanje</a:t>
            </a:r>
            <a:endParaRPr lang="hr-H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Less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burn</a:t>
            </a:r>
            <a:r>
              <a:rPr lang="hr-HR" dirty="0" smtClean="0"/>
              <a:t> more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earn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66684" y="3302965"/>
            <a:ext cx="2663825" cy="2784475"/>
            <a:chOff x="2018" y="1207"/>
            <a:chExt cx="1678" cy="1754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018" y="2205"/>
              <a:ext cx="167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United Technologies Corp </a:t>
              </a:r>
              <a:r>
                <a:rPr lang="hr-HR" sz="1200" dirty="0" smtClean="0">
                  <a:solidFill>
                    <a:srgbClr val="000000"/>
                  </a:solidFill>
                </a:rPr>
                <a:t>smanjuje globalne emisije </a:t>
              </a:r>
              <a:r>
                <a:rPr lang="en-GB" sz="1200" dirty="0" smtClean="0">
                  <a:solidFill>
                    <a:srgbClr val="000000"/>
                  </a:solidFill>
                </a:rPr>
                <a:t>GHG </a:t>
              </a:r>
              <a:r>
                <a:rPr lang="hr-HR" sz="1200" dirty="0" smtClean="0">
                  <a:solidFill>
                    <a:srgbClr val="000000"/>
                  </a:solidFill>
                </a:rPr>
                <a:t>za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56% </a:t>
              </a:r>
              <a:r>
                <a:rPr lang="hr-HR" sz="1200" dirty="0" smtClean="0">
                  <a:solidFill>
                    <a:srgbClr val="000000"/>
                  </a:solidFill>
                </a:rPr>
                <a:t>po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$ </a:t>
              </a:r>
              <a:r>
                <a:rPr lang="hr-HR" sz="1200" dirty="0" smtClean="0">
                  <a:solidFill>
                    <a:srgbClr val="000000"/>
                  </a:solidFill>
                </a:rPr>
                <a:t>prihoda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od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1997 </a:t>
              </a:r>
              <a:r>
                <a:rPr lang="hr-HR" sz="1200" dirty="0" smtClean="0">
                  <a:solidFill>
                    <a:srgbClr val="000000"/>
                  </a:solidFill>
                </a:rPr>
                <a:t>do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2006, </a:t>
              </a:r>
              <a:r>
                <a:rPr lang="hr-HR" sz="1200" dirty="0" smtClean="0">
                  <a:solidFill>
                    <a:srgbClr val="000000"/>
                  </a:solidFill>
                </a:rPr>
                <a:t>planirajući dodatnih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12% </a:t>
              </a:r>
              <a:r>
                <a:rPr lang="hr-HR" sz="1200" dirty="0" smtClean="0">
                  <a:solidFill>
                    <a:srgbClr val="000000"/>
                  </a:solidFill>
                </a:rPr>
                <a:t>smanjenja od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2006 </a:t>
              </a:r>
              <a:r>
                <a:rPr lang="hr-HR" sz="1200" dirty="0" smtClean="0">
                  <a:solidFill>
                    <a:srgbClr val="000000"/>
                  </a:solidFill>
                </a:rPr>
                <a:t>do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2010</a:t>
              </a:r>
            </a:p>
          </p:txBody>
        </p:sp>
        <p:pic>
          <p:nvPicPr>
            <p:cNvPr id="8" name="Picture 10" descr="united-technologies-job-cut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07"/>
              <a:ext cx="1179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6743113" y="3071685"/>
            <a:ext cx="2149475" cy="2324101"/>
            <a:chOff x="2154" y="1819"/>
            <a:chExt cx="1354" cy="1464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154" y="2294"/>
              <a:ext cx="135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DNV </a:t>
              </a:r>
              <a:r>
                <a:rPr lang="hr-HR" sz="1200" dirty="0" smtClean="0">
                  <a:solidFill>
                    <a:srgbClr val="000000"/>
                  </a:solidFill>
                </a:rPr>
                <a:t>pomaže u više od 10 glavnih brodarskih transportnih kompanija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(+500 ships) </a:t>
              </a:r>
              <a:r>
                <a:rPr lang="hr-HR" sz="1200" dirty="0" smtClean="0">
                  <a:solidFill>
                    <a:srgbClr val="000000"/>
                  </a:solidFill>
                </a:rPr>
                <a:t>smanjiti energetsku potrošnju za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5 – 30% </a:t>
              </a:r>
              <a:r>
                <a:rPr lang="hr-HR" sz="1200" dirty="0" smtClean="0">
                  <a:solidFill>
                    <a:srgbClr val="000000"/>
                  </a:solidFill>
                </a:rPr>
                <a:t>pomoću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Integriranog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Ener</a:t>
              </a:r>
              <a:r>
                <a:rPr lang="hr-HR" sz="1200" dirty="0" err="1" smtClean="0">
                  <a:solidFill>
                    <a:srgbClr val="000000"/>
                  </a:solidFill>
                </a:rPr>
                <a:t>getskog</a:t>
              </a:r>
              <a:r>
                <a:rPr lang="en-GB" sz="1200" dirty="0" smtClean="0">
                  <a:solidFill>
                    <a:srgbClr val="000000"/>
                  </a:solidFill>
                </a:rPr>
                <a:t> M</a:t>
              </a:r>
              <a:r>
                <a:rPr lang="hr-HR" sz="1200" dirty="0" smtClean="0">
                  <a:solidFill>
                    <a:srgbClr val="000000"/>
                  </a:solidFill>
                </a:rPr>
                <a:t>e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na</a:t>
              </a:r>
              <a:r>
                <a:rPr lang="hr-HR" sz="1200" dirty="0" err="1" smtClean="0">
                  <a:solidFill>
                    <a:srgbClr val="000000"/>
                  </a:solidFill>
                </a:rPr>
                <a:t>dž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ment</a:t>
              </a:r>
              <a:r>
                <a:rPr lang="hr-HR" sz="1200" dirty="0" smtClean="0">
                  <a:solidFill>
                    <a:srgbClr val="000000"/>
                  </a:solidFill>
                </a:rPr>
                <a:t>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Managing-Risk-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" y="1819"/>
              <a:ext cx="109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230535" y="1124473"/>
            <a:ext cx="2590800" cy="2311409"/>
            <a:chOff x="1258888" y="1124744"/>
            <a:chExt cx="2590800" cy="2312208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58888" y="2420938"/>
              <a:ext cx="2590800" cy="101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3M </a:t>
              </a:r>
              <a:r>
                <a:rPr lang="hr-HR" sz="1200" dirty="0" smtClean="0">
                  <a:solidFill>
                    <a:srgbClr val="000000"/>
                  </a:solidFill>
                </a:rPr>
                <a:t>smanjuje potrošnju po neto prodaji za </a:t>
              </a:r>
              <a:r>
                <a:rPr lang="en-GB" sz="1200" dirty="0" smtClean="0">
                  <a:solidFill>
                    <a:srgbClr val="000000"/>
                  </a:solidFill>
                </a:rPr>
                <a:t>40</a:t>
              </a:r>
              <a:r>
                <a:rPr lang="en-GB" sz="1200" dirty="0">
                  <a:solidFill>
                    <a:srgbClr val="000000"/>
                  </a:solidFill>
                </a:rPr>
                <a:t>% </a:t>
              </a:r>
              <a:r>
                <a:rPr lang="hr-HR" sz="1200" dirty="0" smtClean="0">
                  <a:solidFill>
                    <a:srgbClr val="000000"/>
                  </a:solidFill>
                </a:rPr>
                <a:t>u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2010 </a:t>
              </a:r>
              <a:r>
                <a:rPr lang="hr-HR" sz="1200" dirty="0" smtClean="0">
                  <a:solidFill>
                    <a:srgbClr val="000000"/>
                  </a:solidFill>
                </a:rPr>
                <a:t>počevši od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2000 </a:t>
              </a:r>
              <a:r>
                <a:rPr lang="hr-HR" sz="1200" dirty="0" smtClean="0">
                  <a:solidFill>
                    <a:srgbClr val="000000"/>
                  </a:solidFill>
                </a:rPr>
                <a:t>kroz svoj</a:t>
              </a:r>
              <a:r>
                <a:rPr lang="en-GB" sz="1200" dirty="0" smtClean="0">
                  <a:solidFill>
                    <a:srgbClr val="000000"/>
                  </a:solidFill>
                </a:rPr>
                <a:t> Global</a:t>
              </a:r>
              <a:r>
                <a:rPr lang="hr-HR" sz="1200" dirty="0" smtClean="0">
                  <a:solidFill>
                    <a:srgbClr val="000000"/>
                  </a:solidFill>
                </a:rPr>
                <a:t>ni</a:t>
              </a:r>
              <a:r>
                <a:rPr lang="en-GB" sz="1200" dirty="0" smtClean="0">
                  <a:solidFill>
                    <a:srgbClr val="000000"/>
                  </a:solidFill>
                </a:rPr>
                <a:t> E</a:t>
              </a:r>
              <a:r>
                <a:rPr lang="hr-HR" sz="1200" dirty="0" err="1" smtClean="0">
                  <a:solidFill>
                    <a:srgbClr val="000000"/>
                  </a:solidFill>
                </a:rPr>
                <a:t>nergetskog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Mana</a:t>
              </a:r>
              <a:r>
                <a:rPr lang="hr-HR" sz="1200" dirty="0" err="1" smtClean="0">
                  <a:solidFill>
                    <a:srgbClr val="000000"/>
                  </a:solidFill>
                </a:rPr>
                <a:t>dž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ment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Program.</a:t>
              </a:r>
            </a:p>
          </p:txBody>
        </p:sp>
        <p:pic>
          <p:nvPicPr>
            <p:cNvPr id="14" name="Picture 21" descr="http://t3.gstatic.com/images?q=tbn:ANd9GcRWBxo08xyHzkKeG_w-0-zhIlBJXOMuxpAAkHfycemyA-PUjCsZU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434" y="1124744"/>
              <a:ext cx="2303462" cy="121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689014" y="548680"/>
            <a:ext cx="2381250" cy="2730977"/>
            <a:chOff x="6034690" y="671369"/>
            <a:chExt cx="2390775" cy="3544722"/>
          </a:xfrm>
        </p:grpSpPr>
        <p:pic>
          <p:nvPicPr>
            <p:cNvPr id="16" name="Picture 27" descr="http://t1.gstatic.com/images?q=tbn:ANd9GcTDD5HFf98OTt6Nvm6qhKMsrN5RQpP6NtBL3GGVRl0z1Dvp3FoC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690" y="671369"/>
              <a:ext cx="2390775" cy="191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12743" y="2178722"/>
              <a:ext cx="2312722" cy="203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Dow Chemical </a:t>
              </a:r>
              <a:r>
                <a:rPr lang="hr-HR" sz="1200" dirty="0" smtClean="0">
                  <a:solidFill>
                    <a:srgbClr val="000000"/>
                  </a:solidFill>
                </a:rPr>
                <a:t>postiže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22% </a:t>
              </a:r>
              <a:r>
                <a:rPr lang="hr-HR" sz="1200" dirty="0" smtClean="0">
                  <a:solidFill>
                    <a:srgbClr val="000000"/>
                  </a:solidFill>
                </a:rPr>
                <a:t>energetskog poboljšanja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po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jedinici između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1994 </a:t>
              </a:r>
              <a:r>
                <a:rPr lang="hr-HR" sz="1200" dirty="0" smtClean="0">
                  <a:solidFill>
                    <a:srgbClr val="000000"/>
                  </a:solidFill>
                </a:rPr>
                <a:t>i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2005 </a:t>
              </a:r>
              <a:r>
                <a:rPr lang="hr-HR" sz="1200" dirty="0" smtClean="0">
                  <a:solidFill>
                    <a:srgbClr val="000000"/>
                  </a:solidFill>
                </a:rPr>
                <a:t>kroz vlastiti korporativni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Energetski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M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ana</a:t>
              </a:r>
              <a:r>
                <a:rPr lang="hr-HR" sz="1200" dirty="0" err="1" smtClean="0">
                  <a:solidFill>
                    <a:srgbClr val="000000"/>
                  </a:solidFill>
                </a:rPr>
                <a:t>džment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Sistem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i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očekuju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hr-HR" sz="1200" dirty="0" smtClean="0">
                  <a:solidFill>
                    <a:srgbClr val="000000"/>
                  </a:solidFill>
                </a:rPr>
                <a:t>slijedećih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25% </a:t>
              </a:r>
              <a:r>
                <a:rPr lang="hr-HR" sz="1200" dirty="0" smtClean="0">
                  <a:solidFill>
                    <a:srgbClr val="000000"/>
                  </a:solidFill>
                </a:rPr>
                <a:t>od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2005 </a:t>
              </a:r>
              <a:r>
                <a:rPr lang="hr-HR" sz="1200" dirty="0" smtClean="0">
                  <a:solidFill>
                    <a:srgbClr val="000000"/>
                  </a:solidFill>
                </a:rPr>
                <a:t>do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2015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42580" y="5970421"/>
            <a:ext cx="370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Izvor</a:t>
            </a:r>
            <a:r>
              <a:rPr lang="en-GB" sz="1200" dirty="0" smtClean="0">
                <a:solidFill>
                  <a:srgbClr val="000000"/>
                </a:solidFill>
              </a:rPr>
              <a:t>: Pew </a:t>
            </a:r>
            <a:r>
              <a:rPr lang="en-GB" sz="1200" dirty="0" err="1" smtClean="0">
                <a:solidFill>
                  <a:srgbClr val="000000"/>
                </a:solidFill>
              </a:rPr>
              <a:t>center</a:t>
            </a:r>
            <a:r>
              <a:rPr lang="en-GB" sz="1200" dirty="0" smtClean="0">
                <a:solidFill>
                  <a:srgbClr val="000000"/>
                </a:solidFill>
              </a:rPr>
              <a:t>, </a:t>
            </a:r>
            <a:r>
              <a:rPr lang="hr-HR" sz="1200" dirty="0" err="1" smtClean="0">
                <a:solidFill>
                  <a:srgbClr val="000000"/>
                </a:solidFill>
              </a:rPr>
              <a:t>Negawat</a:t>
            </a:r>
            <a:r>
              <a:rPr lang="hr-HR" sz="1200" dirty="0" smtClean="0">
                <a:solidFill>
                  <a:srgbClr val="000000"/>
                </a:solidFill>
              </a:rPr>
              <a:t> konferencija, BSI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987824" y="3633314"/>
            <a:ext cx="26638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Telekom Slovenije je u godini uvođenja sustava upravljanja energijom po EN ISO 50001 u 2009 godini potrošnju od 13,5 </a:t>
            </a:r>
            <a:r>
              <a:rPr lang="hr-HR" sz="1200" dirty="0" err="1" smtClean="0">
                <a:solidFill>
                  <a:srgbClr val="000000"/>
                </a:solidFill>
              </a:rPr>
              <a:t>mil</a:t>
            </a:r>
            <a:r>
              <a:rPr lang="hr-HR" sz="1200" dirty="0" smtClean="0">
                <a:solidFill>
                  <a:srgbClr val="000000"/>
                </a:solidFill>
              </a:rPr>
              <a:t>€ smanjio u godini certifikacije 2013 godine na 11,7 </a:t>
            </a:r>
            <a:r>
              <a:rPr lang="hr-HR" sz="1200" dirty="0" err="1" smtClean="0">
                <a:solidFill>
                  <a:srgbClr val="000000"/>
                </a:solidFill>
              </a:rPr>
              <a:t>mil</a:t>
            </a:r>
            <a:r>
              <a:rPr lang="hr-HR" sz="1200" dirty="0" smtClean="0">
                <a:solidFill>
                  <a:srgbClr val="000000"/>
                </a:solidFill>
              </a:rPr>
              <a:t>€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37" y="2780928"/>
            <a:ext cx="2374376" cy="70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Korist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6" y="1028290"/>
            <a:ext cx="6646030" cy="5378280"/>
          </a:xfrm>
        </p:spPr>
        <p:txBody>
          <a:bodyPr/>
          <a:lstStyle/>
          <a:p>
            <a:r>
              <a:rPr lang="hr-HR" sz="2000" dirty="0" smtClean="0">
                <a:solidFill>
                  <a:srgbClr val="0070C0"/>
                </a:solidFill>
              </a:rPr>
              <a:t>Za tvrtke</a:t>
            </a: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Smanjeni </a:t>
            </a:r>
            <a:r>
              <a:rPr lang="hr-HR" sz="1800" dirty="0">
                <a:solidFill>
                  <a:srgbClr val="0070C0"/>
                </a:solidFill>
              </a:rPr>
              <a:t>troškovi energije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Povećanje konkurentnosti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Povećanje produktivnosti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Povećanje </a:t>
            </a:r>
            <a:r>
              <a:rPr lang="hr-HR" sz="1800" dirty="0" smtClean="0">
                <a:solidFill>
                  <a:srgbClr val="0070C0"/>
                </a:solidFill>
              </a:rPr>
              <a:t>profita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Za Državu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Smanjenje uvoza energije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Uštede mogu biti korištene za različita poboljšanja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Prikupljanje resursa</a:t>
            </a:r>
          </a:p>
          <a:p>
            <a:pPr lvl="1"/>
            <a:r>
              <a:rPr lang="hr-HR" sz="1800" dirty="0">
                <a:solidFill>
                  <a:srgbClr val="0070C0"/>
                </a:solidFill>
              </a:rPr>
              <a:t>Veća energetska </a:t>
            </a:r>
            <a:r>
              <a:rPr lang="hr-HR" sz="1800" dirty="0" smtClean="0">
                <a:solidFill>
                  <a:srgbClr val="0070C0"/>
                </a:solidFill>
              </a:rPr>
              <a:t>sigurnost</a:t>
            </a:r>
          </a:p>
          <a:p>
            <a:r>
              <a:rPr lang="hr-HR" sz="1800" dirty="0" smtClean="0">
                <a:solidFill>
                  <a:srgbClr val="0070C0"/>
                </a:solidFill>
              </a:rPr>
              <a:t>Globalna</a:t>
            </a:r>
          </a:p>
          <a:p>
            <a:pPr lvl="1"/>
            <a:r>
              <a:rPr lang="hr-HR" dirty="0">
                <a:solidFill>
                  <a:srgbClr val="0070C0"/>
                </a:solidFill>
              </a:rPr>
              <a:t>Smanjenje stakleničkih plinova  i drugih emisija</a:t>
            </a:r>
          </a:p>
          <a:p>
            <a:pPr lvl="1"/>
            <a:r>
              <a:rPr lang="hr-HR" dirty="0">
                <a:solidFill>
                  <a:srgbClr val="0070C0"/>
                </a:solidFill>
              </a:rPr>
              <a:t>Pomoć u stvaranju održivog okoliša</a:t>
            </a:r>
          </a:p>
          <a:p>
            <a:endParaRPr lang="hr-HR" sz="1800" dirty="0" smtClean="0">
              <a:solidFill>
                <a:srgbClr val="0070C0"/>
              </a:solidFill>
            </a:endParaRPr>
          </a:p>
          <a:p>
            <a:pPr lvl="1"/>
            <a:endParaRPr lang="hr-HR" sz="1800" dirty="0">
              <a:solidFill>
                <a:srgbClr val="0070C0"/>
              </a:solidFill>
            </a:endParaRPr>
          </a:p>
          <a:p>
            <a:pPr lvl="1"/>
            <a:endParaRPr lang="hr-HR" sz="2000" dirty="0" smtClean="0">
              <a:solidFill>
                <a:srgbClr val="0070C0"/>
              </a:solidFill>
            </a:endParaRPr>
          </a:p>
          <a:p>
            <a:pPr lvl="1"/>
            <a:endParaRPr lang="hr-HR" sz="2000" dirty="0">
              <a:solidFill>
                <a:srgbClr val="0070C0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24" y="1052863"/>
            <a:ext cx="2165410" cy="21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011919" cy="227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86" y="1988840"/>
            <a:ext cx="2165410" cy="22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</TotalTime>
  <Words>393</Words>
  <Application>Microsoft Office PowerPoint</Application>
  <PresentationFormat>On-screen Show (4:3)</PresentationFormat>
  <Paragraphs>92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Agenda</vt:lpstr>
      <vt:lpstr>Upravljanje energijom prema normi      ISO 50001</vt:lpstr>
      <vt:lpstr>Zašto tvrtke uvode ISO 50001:2011</vt:lpstr>
      <vt:lpstr>Zašto norma ISO 50001 kada imamo ISO 14001?</vt:lpstr>
      <vt:lpstr>Rezultati ISO istraživanja</vt:lpstr>
      <vt:lpstr>Broj certifikata prema normi ISO 50001:2011 prema ISO Survey u 2013</vt:lpstr>
      <vt:lpstr>Zahtjevi norme ISO 50001:2011</vt:lpstr>
      <vt:lpstr>Planiranje i praćenje potrošnje</vt:lpstr>
      <vt:lpstr>Less you burn more you earn…</vt:lpstr>
      <vt:lpstr>Korist</vt:lpstr>
      <vt:lpstr>Kako smanjiti globalno zatopljenje?</vt:lpstr>
      <vt:lpstr>Zaključak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&amp; Accreditation meeting</dc:title>
  <dc:creator>Cappelli Silvia</dc:creator>
  <cp:lastModifiedBy>USER</cp:lastModifiedBy>
  <cp:revision>25</cp:revision>
  <dcterms:created xsi:type="dcterms:W3CDTF">2015-04-02T07:59:54Z</dcterms:created>
  <dcterms:modified xsi:type="dcterms:W3CDTF">2015-04-29T06:32:47Z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